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88" r:id="rId3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39F9F"/>
    <a:srgbClr val="CAB090"/>
    <a:srgbClr val="F39300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83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512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750567D-5364-449E-86C8-12ECC7084E5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20DF75B8-9524-4121-8440-341CB6BBD36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15B2007-E6C6-431D-A21C-8D1EEC7905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B65E6-AB8B-4153-B4B5-3ACC10EE549E}" type="datetimeFigureOut">
              <a:rPr lang="de-DE" smtClean="0"/>
              <a:t>17.05.22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BD22A40-490F-4D6E-AF87-BE7673B14A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913E4C6-D77B-434A-AD14-88542DE96D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CD5C0B-92FD-40DB-B023-18D1190D93B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256466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C91B522-BB9B-44E0-9A1D-04DFBF0DA1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37397088-70F6-4216-A6FE-701612C6783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B799CF2-BE5A-47F7-9EA0-732F003818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B65E6-AB8B-4153-B4B5-3ACC10EE549E}" type="datetimeFigureOut">
              <a:rPr lang="de-DE" smtClean="0"/>
              <a:t>17.05.22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93C53ED8-C10D-4150-A2AA-D6EFF7B6D0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D29AA90-6BD3-4E25-8D3A-67DE9FC398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CD5C0B-92FD-40DB-B023-18D1190D93B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028578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3E5BB85D-5321-4604-A09C-7E4548ED7AB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32BA362C-6A25-40FA-866F-5C29E7B3087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3505E44-3E46-42AD-BEBF-159207A66E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B65E6-AB8B-4153-B4B5-3ACC10EE549E}" type="datetimeFigureOut">
              <a:rPr lang="de-DE" smtClean="0"/>
              <a:t>17.05.22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A705397-F991-4E65-B627-31726E8186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F3BE013-0137-46EB-8DBE-6E9035AE05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CD5C0B-92FD-40DB-B023-18D1190D93B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583318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1494604-A534-4EC5-84BE-625B328A13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9F57365-CA50-45F6-A6CB-E6763A1248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66085D9-6EAD-457A-B470-7409678E8D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B65E6-AB8B-4153-B4B5-3ACC10EE549E}" type="datetimeFigureOut">
              <a:rPr lang="de-DE" smtClean="0"/>
              <a:t>17.05.22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90FD1CB6-525B-461C-8DC7-0E97C43649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E99E20F-9C96-4BCB-9DE3-14F9724672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CD5C0B-92FD-40DB-B023-18D1190D93B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582205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54BF45B-504C-4B7B-9E3C-8F64D2CA5E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F8F0D993-195C-4A83-906F-3E97F3778E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F5D6C86-0EB6-4E91-9BAA-E0287FC3CC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B65E6-AB8B-4153-B4B5-3ACC10EE549E}" type="datetimeFigureOut">
              <a:rPr lang="de-DE" smtClean="0"/>
              <a:t>17.05.22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A6B015C-AAA7-47EE-8B20-C4BFEDA838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0D75BBD-9C4B-4508-8A93-E0C50EFACA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CD5C0B-92FD-40DB-B023-18D1190D93B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189447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A7D82C3-8015-4C8C-82D4-5795B58B5E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A5D2904-B4EA-40DE-8313-CB5EBD0CA05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0C095855-68A7-4083-8824-43C0B662AFD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AC5FDAED-3302-45BF-8B30-D5E1F16079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B65E6-AB8B-4153-B4B5-3ACC10EE549E}" type="datetimeFigureOut">
              <a:rPr lang="de-DE" smtClean="0"/>
              <a:t>17.05.22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1B678D40-0F7C-4D19-BAF0-FE6F1559A1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EEF72F68-4566-4DEA-A8E5-82983D1C35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CD5C0B-92FD-40DB-B023-18D1190D93B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049558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F31EBF0-5F9A-4221-B6F5-6BB23CE029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60DDBAEF-1424-4680-B622-15109F84CD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03F7C0DB-70E7-493C-9E8D-5469285239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AA74C626-02F8-4E2C-B6CB-9833E672548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A9889AAE-795F-4D73-BEC5-530720A9CE7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ACD9F3EB-A061-4749-AC94-7CF89A0843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B65E6-AB8B-4153-B4B5-3ACC10EE549E}" type="datetimeFigureOut">
              <a:rPr lang="de-DE" smtClean="0"/>
              <a:t>17.05.22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548BC483-40F1-45B1-92A0-BF8B981E05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3BE32FA6-67EB-4C08-B606-57F68799D2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CD5C0B-92FD-40DB-B023-18D1190D93B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9703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DF04A24-FCA4-432D-8F75-7B6035672F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91DD4800-147D-42F0-8251-C9BD45160E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B65E6-AB8B-4153-B4B5-3ACC10EE549E}" type="datetimeFigureOut">
              <a:rPr lang="de-DE" smtClean="0"/>
              <a:t>17.05.22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1FE93A4F-3D4A-4B35-8292-68989BD727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B2843A3E-BDCF-4891-A093-69195D8029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CD5C0B-92FD-40DB-B023-18D1190D93B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386356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50728AE1-D723-4BDF-87E0-C6FC86F189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B65E6-AB8B-4153-B4B5-3ACC10EE549E}" type="datetimeFigureOut">
              <a:rPr lang="de-DE" smtClean="0"/>
              <a:t>17.05.22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35470D5E-FBB9-407C-BCDF-386ABFF079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B215AC2F-15AB-4B88-8A46-83F67DA64F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CD5C0B-92FD-40DB-B023-18D1190D93B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850444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67B3260-28CC-4B42-A90E-821661A1BF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1242380-D8DE-4EF2-A2C3-EA5BA7EC0E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0783F100-0C9D-44A8-B5F6-847D599856F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C7BC48EB-CA2B-47CD-9D76-FDC00BB09F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B65E6-AB8B-4153-B4B5-3ACC10EE549E}" type="datetimeFigureOut">
              <a:rPr lang="de-DE" smtClean="0"/>
              <a:t>17.05.22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FC45299F-522B-4366-84D9-90BB5EC6C0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F576435E-E449-480A-9292-840E3236F2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CD5C0B-92FD-40DB-B023-18D1190D93B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617036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F0650EC-D3E9-4E05-835F-175FAC192B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36617777-B6B3-4A9D-A57D-734B19A7854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A7FEAC2E-C859-4101-983B-C98D6EE5CF2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B2ACB5F5-2D88-48FE-87D1-55548BDC90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B65E6-AB8B-4153-B4B5-3ACC10EE549E}" type="datetimeFigureOut">
              <a:rPr lang="de-DE" smtClean="0"/>
              <a:t>17.05.22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48D86310-BC5C-4499-A473-B140F0E7CF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82A96D9D-0EA5-485E-AB74-1746D1B2F1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CD5C0B-92FD-40DB-B023-18D1190D93B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785909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F4CE8B1B-CB6C-47E9-928A-4D4B95F094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C1344301-D605-49D8-A6FE-104D47FCF5C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9CC90E5-2633-4A6A-93FA-38E32490887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4B65E6-AB8B-4153-B4B5-3ACC10EE549E}" type="datetimeFigureOut">
              <a:rPr lang="de-DE" smtClean="0"/>
              <a:t>17.05.22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A9510C0-8D17-4922-AC4A-81DF501A1A6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FEA224D-AF6E-444A-8421-FAF350A44C4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CD5C0B-92FD-40DB-B023-18D1190D93B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73159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eck 5">
            <a:extLst>
              <a:ext uri="{FF2B5EF4-FFF2-40B4-BE49-F238E27FC236}">
                <a16:creationId xmlns:a16="http://schemas.microsoft.com/office/drawing/2014/main" id="{EE5075AC-55DC-4308-879D-A36BBDA057A0}"/>
              </a:ext>
            </a:extLst>
          </p:cNvPr>
          <p:cNvSpPr/>
          <p:nvPr/>
        </p:nvSpPr>
        <p:spPr>
          <a:xfrm>
            <a:off x="8743017" y="791736"/>
            <a:ext cx="3436741" cy="6027386"/>
          </a:xfrm>
          <a:prstGeom prst="rect">
            <a:avLst/>
          </a:prstGeom>
          <a:solidFill>
            <a:srgbClr val="8B8B89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de-DE" sz="1400" b="1" dirty="0" err="1">
                <a:solidFill>
                  <a:schemeClr val="bg1"/>
                </a:solidFill>
              </a:rPr>
              <a:t>What</a:t>
            </a:r>
            <a:r>
              <a:rPr lang="de-DE" sz="1400" b="1" dirty="0">
                <a:solidFill>
                  <a:schemeClr val="bg1"/>
                </a:solidFill>
              </a:rPr>
              <a:t> </a:t>
            </a:r>
            <a:r>
              <a:rPr lang="de-DE" sz="1400" b="1" dirty="0" err="1">
                <a:solidFill>
                  <a:schemeClr val="bg1"/>
                </a:solidFill>
              </a:rPr>
              <a:t>is</a:t>
            </a:r>
            <a:r>
              <a:rPr lang="de-DE" sz="1400" b="1" dirty="0">
                <a:solidFill>
                  <a:schemeClr val="bg1"/>
                </a:solidFill>
              </a:rPr>
              <a:t> </a:t>
            </a:r>
            <a:r>
              <a:rPr lang="de-DE" sz="1400" b="1" dirty="0" err="1">
                <a:solidFill>
                  <a:schemeClr val="bg1"/>
                </a:solidFill>
              </a:rPr>
              <a:t>your</a:t>
            </a:r>
            <a:r>
              <a:rPr lang="de-DE" sz="1400" b="1" dirty="0">
                <a:solidFill>
                  <a:schemeClr val="bg1"/>
                </a:solidFill>
              </a:rPr>
              <a:t> </a:t>
            </a:r>
            <a:r>
              <a:rPr lang="de-DE" sz="1400" b="1" dirty="0" err="1">
                <a:solidFill>
                  <a:schemeClr val="bg1"/>
                </a:solidFill>
              </a:rPr>
              <a:t>academic</a:t>
            </a:r>
            <a:r>
              <a:rPr lang="de-DE" sz="1400" b="1" dirty="0">
                <a:solidFill>
                  <a:schemeClr val="bg1"/>
                </a:solidFill>
              </a:rPr>
              <a:t> and professional </a:t>
            </a:r>
            <a:r>
              <a:rPr lang="de-DE" sz="1400" b="1" dirty="0" err="1">
                <a:solidFill>
                  <a:schemeClr val="bg1"/>
                </a:solidFill>
              </a:rPr>
              <a:t>background</a:t>
            </a:r>
            <a:r>
              <a:rPr lang="de-DE" sz="1400" b="1" dirty="0">
                <a:solidFill>
                  <a:schemeClr val="bg1"/>
                </a:solidFill>
              </a:rPr>
              <a:t>? (CV in </a:t>
            </a:r>
            <a:r>
              <a:rPr lang="de-DE" sz="1400" b="1" dirty="0" err="1">
                <a:solidFill>
                  <a:schemeClr val="bg1"/>
                </a:solidFill>
              </a:rPr>
              <a:t>bulletpoints</a:t>
            </a:r>
            <a:r>
              <a:rPr lang="de-DE" sz="1400" b="1" dirty="0">
                <a:solidFill>
                  <a:schemeClr val="bg1"/>
                </a:solidFill>
              </a:rPr>
              <a:t>)</a:t>
            </a:r>
          </a:p>
          <a:p>
            <a:endParaRPr lang="de-DE" sz="1200" b="1" dirty="0">
              <a:solidFill>
                <a:schemeClr val="bg1"/>
              </a:solidFill>
            </a:endParaRPr>
          </a:p>
          <a:p>
            <a:endParaRPr lang="de-DE" sz="1000" dirty="0">
              <a:solidFill>
                <a:schemeClr val="bg1"/>
              </a:solidFill>
            </a:endParaRPr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26140DFA-38B8-41EC-AD80-DBE5C648930A}"/>
              </a:ext>
            </a:extLst>
          </p:cNvPr>
          <p:cNvSpPr/>
          <p:nvPr/>
        </p:nvSpPr>
        <p:spPr>
          <a:xfrm>
            <a:off x="4780375" y="791736"/>
            <a:ext cx="3974883" cy="1746870"/>
          </a:xfrm>
          <a:prstGeom prst="rect">
            <a:avLst/>
          </a:prstGeom>
          <a:solidFill>
            <a:srgbClr val="A39F9F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de-DE" sz="1400" b="1" dirty="0" err="1">
                <a:solidFill>
                  <a:schemeClr val="bg1"/>
                </a:solidFill>
              </a:rPr>
              <a:t>What</a:t>
            </a:r>
            <a:r>
              <a:rPr lang="de-DE" sz="1400" b="1" dirty="0">
                <a:solidFill>
                  <a:schemeClr val="bg1"/>
                </a:solidFill>
              </a:rPr>
              <a:t> </a:t>
            </a:r>
            <a:r>
              <a:rPr lang="de-DE" sz="1400" b="1" dirty="0" err="1">
                <a:solidFill>
                  <a:schemeClr val="bg1"/>
                </a:solidFill>
              </a:rPr>
              <a:t>is</a:t>
            </a:r>
            <a:r>
              <a:rPr lang="de-DE" sz="1400" b="1" dirty="0">
                <a:solidFill>
                  <a:schemeClr val="bg1"/>
                </a:solidFill>
              </a:rPr>
              <a:t> </a:t>
            </a:r>
            <a:r>
              <a:rPr lang="de-DE" sz="1400" b="1" dirty="0" err="1">
                <a:solidFill>
                  <a:schemeClr val="bg1"/>
                </a:solidFill>
              </a:rPr>
              <a:t>your</a:t>
            </a:r>
            <a:r>
              <a:rPr lang="de-DE" sz="1400" b="1" dirty="0">
                <a:solidFill>
                  <a:schemeClr val="bg1"/>
                </a:solidFill>
              </a:rPr>
              <a:t> </a:t>
            </a:r>
            <a:r>
              <a:rPr lang="de-DE" sz="1400" b="1" dirty="0" err="1">
                <a:solidFill>
                  <a:schemeClr val="bg1"/>
                </a:solidFill>
              </a:rPr>
              <a:t>motivation</a:t>
            </a:r>
            <a:r>
              <a:rPr lang="de-DE" sz="1400" b="1" dirty="0">
                <a:solidFill>
                  <a:schemeClr val="bg1"/>
                </a:solidFill>
              </a:rPr>
              <a:t> to </a:t>
            </a:r>
            <a:r>
              <a:rPr lang="de-DE" sz="1400" b="1" dirty="0" err="1">
                <a:solidFill>
                  <a:schemeClr val="bg1"/>
                </a:solidFill>
              </a:rPr>
              <a:t>join</a:t>
            </a:r>
            <a:r>
              <a:rPr lang="de-DE" sz="1400" b="1" dirty="0">
                <a:solidFill>
                  <a:schemeClr val="bg1"/>
                </a:solidFill>
              </a:rPr>
              <a:t> </a:t>
            </a:r>
            <a:r>
              <a:rPr lang="de-DE" sz="1400" b="1" dirty="0" err="1">
                <a:solidFill>
                  <a:schemeClr val="bg1"/>
                </a:solidFill>
              </a:rPr>
              <a:t>the</a:t>
            </a:r>
            <a:r>
              <a:rPr lang="de-DE" sz="1400" b="1" dirty="0">
                <a:solidFill>
                  <a:schemeClr val="bg1"/>
                </a:solidFill>
              </a:rPr>
              <a:t> International Entrepreneurship Summer School 2022?</a:t>
            </a:r>
          </a:p>
          <a:p>
            <a:endParaRPr lang="de-DE" sz="1000" dirty="0">
              <a:solidFill>
                <a:srgbClr val="000000"/>
              </a:solidFill>
            </a:endParaRPr>
          </a:p>
          <a:p>
            <a:endParaRPr lang="de-DE" sz="1000" dirty="0">
              <a:solidFill>
                <a:srgbClr val="000000"/>
              </a:solidFill>
            </a:endParaRPr>
          </a:p>
        </p:txBody>
      </p:sp>
      <p:sp>
        <p:nvSpPr>
          <p:cNvPr id="8" name="Rechteck 7">
            <a:extLst>
              <a:ext uri="{FF2B5EF4-FFF2-40B4-BE49-F238E27FC236}">
                <a16:creationId xmlns:a16="http://schemas.microsoft.com/office/drawing/2014/main" id="{05B6BEA3-3F72-4F98-BFBF-4F08CB4B6C41}"/>
              </a:ext>
            </a:extLst>
          </p:cNvPr>
          <p:cNvSpPr/>
          <p:nvPr/>
        </p:nvSpPr>
        <p:spPr>
          <a:xfrm>
            <a:off x="0" y="791736"/>
            <a:ext cx="4780943" cy="1742453"/>
          </a:xfrm>
          <a:prstGeom prst="rect">
            <a:avLst/>
          </a:prstGeom>
          <a:solidFill>
            <a:srgbClr val="F39200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de-DE" sz="1400" b="1" dirty="0" err="1">
                <a:solidFill>
                  <a:schemeClr val="bg1"/>
                </a:solidFill>
              </a:rPr>
              <a:t>Why</a:t>
            </a:r>
            <a:r>
              <a:rPr lang="de-DE" sz="1400" b="1" dirty="0">
                <a:solidFill>
                  <a:schemeClr val="bg1"/>
                </a:solidFill>
              </a:rPr>
              <a:t> </a:t>
            </a:r>
            <a:r>
              <a:rPr lang="de-DE" sz="1400" b="1" dirty="0" err="1">
                <a:solidFill>
                  <a:schemeClr val="bg1"/>
                </a:solidFill>
              </a:rPr>
              <a:t>is</a:t>
            </a:r>
            <a:r>
              <a:rPr lang="de-DE" sz="1400" b="1" dirty="0">
                <a:solidFill>
                  <a:schemeClr val="bg1"/>
                </a:solidFill>
              </a:rPr>
              <a:t> </a:t>
            </a:r>
            <a:r>
              <a:rPr lang="de-DE" sz="1400" b="1" dirty="0" err="1">
                <a:solidFill>
                  <a:schemeClr val="bg1"/>
                </a:solidFill>
              </a:rPr>
              <a:t>entrepreneurship</a:t>
            </a:r>
            <a:r>
              <a:rPr lang="de-DE" sz="1400" b="1" dirty="0">
                <a:solidFill>
                  <a:schemeClr val="bg1"/>
                </a:solidFill>
              </a:rPr>
              <a:t> </a:t>
            </a:r>
            <a:br>
              <a:rPr lang="de-DE" sz="1400" b="1" dirty="0">
                <a:solidFill>
                  <a:schemeClr val="bg1"/>
                </a:solidFill>
              </a:rPr>
            </a:br>
            <a:r>
              <a:rPr lang="de-DE" sz="1400" b="1" dirty="0" err="1">
                <a:solidFill>
                  <a:schemeClr val="bg1"/>
                </a:solidFill>
              </a:rPr>
              <a:t>important</a:t>
            </a:r>
            <a:r>
              <a:rPr lang="de-DE" sz="1400" b="1" dirty="0">
                <a:solidFill>
                  <a:schemeClr val="bg1"/>
                </a:solidFill>
              </a:rPr>
              <a:t> to </a:t>
            </a:r>
            <a:r>
              <a:rPr lang="de-DE" sz="1400" b="1" dirty="0" err="1">
                <a:solidFill>
                  <a:schemeClr val="bg1"/>
                </a:solidFill>
              </a:rPr>
              <a:t>you</a:t>
            </a:r>
            <a:r>
              <a:rPr lang="de-DE" sz="1400" b="1" dirty="0">
                <a:solidFill>
                  <a:schemeClr val="bg1"/>
                </a:solidFill>
              </a:rPr>
              <a:t>?</a:t>
            </a:r>
          </a:p>
          <a:p>
            <a:endParaRPr lang="de-DE" sz="1000" dirty="0">
              <a:solidFill>
                <a:schemeClr val="bg1"/>
              </a:solidFill>
            </a:endParaRPr>
          </a:p>
          <a:p>
            <a:endParaRPr lang="de-DE" sz="1000" dirty="0"/>
          </a:p>
        </p:txBody>
      </p:sp>
      <p:sp>
        <p:nvSpPr>
          <p:cNvPr id="9" name="Rechteck 8">
            <a:extLst>
              <a:ext uri="{FF2B5EF4-FFF2-40B4-BE49-F238E27FC236}">
                <a16:creationId xmlns:a16="http://schemas.microsoft.com/office/drawing/2014/main" id="{02A10285-9997-4407-9CE1-AD9B19EFE2EB}"/>
              </a:ext>
            </a:extLst>
          </p:cNvPr>
          <p:cNvSpPr/>
          <p:nvPr/>
        </p:nvSpPr>
        <p:spPr>
          <a:xfrm>
            <a:off x="631" y="2534190"/>
            <a:ext cx="4780375" cy="3668488"/>
          </a:xfrm>
          <a:prstGeom prst="rect">
            <a:avLst/>
          </a:prstGeom>
          <a:solidFill>
            <a:srgbClr val="F39200">
              <a:lumMod val="60000"/>
              <a:lumOff val="40000"/>
            </a:srgbClr>
          </a:solidFill>
          <a:ln w="76200" cap="flat" cmpd="sng" algn="ctr">
            <a:noFill/>
            <a:prstDash val="solid"/>
          </a:ln>
          <a:effectLst/>
        </p:spPr>
        <p:txBody>
          <a:bodyPr rtlCol="0" anchor="t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de-DE" sz="1400" b="1" kern="0" dirty="0" err="1">
                <a:solidFill>
                  <a:schemeClr val="bg1"/>
                </a:solidFill>
                <a:latin typeface="Arial"/>
              </a:rPr>
              <a:t>Please</a:t>
            </a:r>
            <a:r>
              <a:rPr lang="de-DE" sz="1400" b="1" kern="0" dirty="0">
                <a:solidFill>
                  <a:schemeClr val="bg1"/>
                </a:solidFill>
                <a:latin typeface="Arial"/>
              </a:rPr>
              <a:t> </a:t>
            </a:r>
            <a:r>
              <a:rPr lang="de-DE" sz="1400" b="1" kern="0" dirty="0" err="1">
                <a:solidFill>
                  <a:schemeClr val="bg1"/>
                </a:solidFill>
                <a:latin typeface="Arial"/>
              </a:rPr>
              <a:t>introduce</a:t>
            </a:r>
            <a:r>
              <a:rPr lang="de-DE" sz="1400" b="1" kern="0" dirty="0">
                <a:solidFill>
                  <a:schemeClr val="bg1"/>
                </a:solidFill>
                <a:latin typeface="Arial"/>
              </a:rPr>
              <a:t> </a:t>
            </a:r>
            <a:r>
              <a:rPr lang="de-DE" sz="1400" b="1" kern="0" dirty="0" err="1">
                <a:solidFill>
                  <a:schemeClr val="bg1"/>
                </a:solidFill>
                <a:latin typeface="Arial"/>
              </a:rPr>
              <a:t>yourself</a:t>
            </a:r>
            <a:endParaRPr lang="de-DE" sz="1400" b="1" kern="0" dirty="0">
              <a:solidFill>
                <a:schemeClr val="bg1"/>
              </a:solidFill>
              <a:latin typeface="Arial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de-DE" sz="1000" b="1" kern="0" dirty="0">
              <a:latin typeface="Arial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de-DE" sz="1000" b="1" kern="0" dirty="0">
                <a:latin typeface="Arial"/>
              </a:rPr>
              <a:t>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de-DE" sz="1000" kern="0" dirty="0">
              <a:latin typeface="Arial"/>
            </a:endParaRPr>
          </a:p>
        </p:txBody>
      </p:sp>
      <p:sp>
        <p:nvSpPr>
          <p:cNvPr id="46" name="Rechteck 45">
            <a:extLst>
              <a:ext uri="{FF2B5EF4-FFF2-40B4-BE49-F238E27FC236}">
                <a16:creationId xmlns:a16="http://schemas.microsoft.com/office/drawing/2014/main" id="{E0010A1B-7C2D-425E-B9BA-A9416EBAF30A}"/>
              </a:ext>
            </a:extLst>
          </p:cNvPr>
          <p:cNvSpPr/>
          <p:nvPr/>
        </p:nvSpPr>
        <p:spPr>
          <a:xfrm>
            <a:off x="0" y="6202678"/>
            <a:ext cx="4780375" cy="655322"/>
          </a:xfrm>
          <a:prstGeom prst="rect">
            <a:avLst/>
          </a:prstGeom>
          <a:solidFill>
            <a:srgbClr val="CAB090"/>
          </a:solidFill>
          <a:ln w="76200" cap="flat" cmpd="sng" algn="ctr">
            <a:noFill/>
            <a:prstDash val="solid"/>
          </a:ln>
          <a:effectLst/>
        </p:spPr>
        <p:txBody>
          <a:bodyPr rtlCol="0" anchor="t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de-DE" sz="1400" b="1" kern="0" dirty="0" err="1">
                <a:solidFill>
                  <a:schemeClr val="bg1"/>
                </a:solidFill>
                <a:latin typeface="Arial"/>
              </a:rPr>
              <a:t>Where</a:t>
            </a:r>
            <a:r>
              <a:rPr lang="de-DE" sz="1400" b="1" kern="0" dirty="0">
                <a:solidFill>
                  <a:schemeClr val="bg1"/>
                </a:solidFill>
                <a:latin typeface="Arial"/>
              </a:rPr>
              <a:t> </a:t>
            </a:r>
            <a:r>
              <a:rPr lang="de-DE" sz="1400" b="1" kern="0" dirty="0" err="1">
                <a:solidFill>
                  <a:schemeClr val="bg1"/>
                </a:solidFill>
                <a:latin typeface="Arial"/>
              </a:rPr>
              <a:t>can</a:t>
            </a:r>
            <a:r>
              <a:rPr lang="de-DE" sz="1400" b="1" kern="0" dirty="0">
                <a:solidFill>
                  <a:schemeClr val="bg1"/>
                </a:solidFill>
                <a:latin typeface="Arial"/>
              </a:rPr>
              <a:t> </a:t>
            </a:r>
            <a:r>
              <a:rPr lang="de-DE" sz="1400" b="1" kern="0" dirty="0" err="1">
                <a:solidFill>
                  <a:schemeClr val="bg1"/>
                </a:solidFill>
                <a:latin typeface="Arial"/>
              </a:rPr>
              <a:t>we</a:t>
            </a:r>
            <a:r>
              <a:rPr lang="de-DE" sz="1400" b="1" kern="0" dirty="0">
                <a:solidFill>
                  <a:schemeClr val="bg1"/>
                </a:solidFill>
                <a:latin typeface="Arial"/>
              </a:rPr>
              <a:t> </a:t>
            </a:r>
            <a:r>
              <a:rPr lang="de-DE" sz="1400" b="1" kern="0" dirty="0" err="1">
                <a:solidFill>
                  <a:schemeClr val="bg1"/>
                </a:solidFill>
                <a:latin typeface="Arial"/>
              </a:rPr>
              <a:t>learn</a:t>
            </a:r>
            <a:r>
              <a:rPr lang="de-DE" sz="1400" b="1" kern="0" dirty="0">
                <a:solidFill>
                  <a:schemeClr val="bg1"/>
                </a:solidFill>
                <a:latin typeface="Arial"/>
              </a:rPr>
              <a:t> </a:t>
            </a:r>
            <a:r>
              <a:rPr lang="de-DE" sz="1400" b="1" kern="0" dirty="0" err="1">
                <a:solidFill>
                  <a:schemeClr val="bg1"/>
                </a:solidFill>
                <a:latin typeface="Arial"/>
              </a:rPr>
              <a:t>more</a:t>
            </a:r>
            <a:r>
              <a:rPr lang="de-DE" sz="1400" b="1" kern="0" dirty="0">
                <a:solidFill>
                  <a:schemeClr val="bg1"/>
                </a:solidFill>
                <a:latin typeface="Arial"/>
              </a:rPr>
              <a:t> </a:t>
            </a:r>
            <a:r>
              <a:rPr lang="de-DE" sz="1400" b="1" kern="0" dirty="0" err="1">
                <a:solidFill>
                  <a:schemeClr val="bg1"/>
                </a:solidFill>
                <a:latin typeface="Arial"/>
              </a:rPr>
              <a:t>about</a:t>
            </a:r>
            <a:r>
              <a:rPr lang="de-DE" sz="1400" b="1" kern="0" dirty="0">
                <a:solidFill>
                  <a:schemeClr val="bg1"/>
                </a:solidFill>
                <a:latin typeface="Arial"/>
              </a:rPr>
              <a:t> </a:t>
            </a:r>
            <a:r>
              <a:rPr lang="de-DE" sz="1400" b="1" kern="0" dirty="0" err="1">
                <a:solidFill>
                  <a:schemeClr val="bg1"/>
                </a:solidFill>
                <a:latin typeface="Arial"/>
              </a:rPr>
              <a:t>you</a:t>
            </a:r>
            <a:r>
              <a:rPr lang="de-DE" sz="1400" b="1" kern="0" dirty="0">
                <a:solidFill>
                  <a:schemeClr val="bg1"/>
                </a:solidFill>
                <a:latin typeface="Arial"/>
              </a:rPr>
              <a:t>?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de-DE" sz="1000" kern="0" dirty="0" err="1">
                <a:solidFill>
                  <a:schemeClr val="bg1"/>
                </a:solidFill>
                <a:latin typeface="Arial"/>
              </a:rPr>
              <a:t>Social</a:t>
            </a:r>
            <a:r>
              <a:rPr lang="de-DE" sz="1000" kern="0" dirty="0">
                <a:solidFill>
                  <a:schemeClr val="bg1"/>
                </a:solidFill>
                <a:latin typeface="Arial"/>
              </a:rPr>
              <a:t> Media (e.g. LinkedIn): optional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de-DE" sz="1000" kern="0" dirty="0">
                <a:solidFill>
                  <a:schemeClr val="bg1"/>
                </a:solidFill>
                <a:latin typeface="Arial"/>
              </a:rPr>
              <a:t>Website: optional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de-DE" sz="1000" kern="0" dirty="0">
              <a:latin typeface="Arial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de-DE" sz="1400" b="1" kern="0" dirty="0">
              <a:latin typeface="Arial"/>
            </a:endParaRPr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1EFD6DD7-2C08-47F9-8177-AB647A5B352D}"/>
              </a:ext>
            </a:extLst>
          </p:cNvPr>
          <p:cNvSpPr/>
          <p:nvPr/>
        </p:nvSpPr>
        <p:spPr>
          <a:xfrm>
            <a:off x="0" y="1"/>
            <a:ext cx="12192000" cy="65531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de-DE" sz="3000" b="1" dirty="0">
                <a:solidFill>
                  <a:srgbClr val="F39300"/>
                </a:solidFill>
              </a:rPr>
              <a:t>	</a:t>
            </a:r>
            <a:r>
              <a:rPr lang="de-DE" sz="3000" b="1" dirty="0" err="1">
                <a:solidFill>
                  <a:srgbClr val="F39300"/>
                </a:solidFill>
              </a:rPr>
              <a:t>Your</a:t>
            </a:r>
            <a:r>
              <a:rPr lang="de-DE" sz="3000" b="1" dirty="0">
                <a:solidFill>
                  <a:srgbClr val="F39300"/>
                </a:solidFill>
              </a:rPr>
              <a:t> Name (+ </a:t>
            </a:r>
            <a:r>
              <a:rPr lang="de-DE" sz="3000" b="1" dirty="0" err="1">
                <a:solidFill>
                  <a:srgbClr val="F39300"/>
                </a:solidFill>
              </a:rPr>
              <a:t>your</a:t>
            </a:r>
            <a:r>
              <a:rPr lang="de-DE" sz="3000" b="1" dirty="0">
                <a:solidFill>
                  <a:srgbClr val="F39300"/>
                </a:solidFill>
              </a:rPr>
              <a:t> </a:t>
            </a:r>
            <a:r>
              <a:rPr lang="de-DE" sz="3000" b="1" dirty="0" err="1">
                <a:solidFill>
                  <a:srgbClr val="F39300"/>
                </a:solidFill>
              </a:rPr>
              <a:t>university</a:t>
            </a:r>
            <a:r>
              <a:rPr lang="de-DE" sz="3000" b="1" dirty="0">
                <a:solidFill>
                  <a:srgbClr val="F39300"/>
                </a:solidFill>
              </a:rPr>
              <a:t>)</a:t>
            </a:r>
          </a:p>
        </p:txBody>
      </p:sp>
      <p:pic>
        <p:nvPicPr>
          <p:cNvPr id="12" name="Grafik 11">
            <a:extLst>
              <a:ext uri="{FF2B5EF4-FFF2-40B4-BE49-F238E27FC236}">
                <a16:creationId xmlns:a16="http://schemas.microsoft.com/office/drawing/2014/main" id="{7AE84B55-7447-4042-B5E9-573C888CFCC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10800000" flipH="1" flipV="1">
            <a:off x="9001760" y="38879"/>
            <a:ext cx="2919256" cy="615567"/>
          </a:xfrm>
          <a:prstGeom prst="rect">
            <a:avLst/>
          </a:prstGeom>
        </p:spPr>
      </p:pic>
      <p:sp>
        <p:nvSpPr>
          <p:cNvPr id="11" name="Rechteck 10">
            <a:extLst>
              <a:ext uri="{FF2B5EF4-FFF2-40B4-BE49-F238E27FC236}">
                <a16:creationId xmlns:a16="http://schemas.microsoft.com/office/drawing/2014/main" id="{99D14CD7-F63E-49E2-BAD7-4767D8338B1B}"/>
              </a:ext>
            </a:extLst>
          </p:cNvPr>
          <p:cNvSpPr/>
          <p:nvPr/>
        </p:nvSpPr>
        <p:spPr>
          <a:xfrm>
            <a:off x="4780375" y="2538608"/>
            <a:ext cx="3974883" cy="4319393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de-DE" sz="1400" b="1" dirty="0" err="1">
                <a:solidFill>
                  <a:schemeClr val="bg1"/>
                </a:solidFill>
              </a:rPr>
              <a:t>How</a:t>
            </a:r>
            <a:r>
              <a:rPr lang="de-DE" sz="1400" b="1" dirty="0">
                <a:solidFill>
                  <a:schemeClr val="bg1"/>
                </a:solidFill>
              </a:rPr>
              <a:t> do </a:t>
            </a:r>
            <a:r>
              <a:rPr lang="de-DE" sz="1400" b="1" dirty="0" err="1">
                <a:solidFill>
                  <a:schemeClr val="bg1"/>
                </a:solidFill>
              </a:rPr>
              <a:t>you</a:t>
            </a:r>
            <a:r>
              <a:rPr lang="de-DE" sz="1400" b="1" dirty="0">
                <a:solidFill>
                  <a:schemeClr val="bg1"/>
                </a:solidFill>
              </a:rPr>
              <a:t> </a:t>
            </a:r>
            <a:r>
              <a:rPr lang="de-DE" sz="1400" b="1" dirty="0" err="1">
                <a:solidFill>
                  <a:schemeClr val="bg1"/>
                </a:solidFill>
              </a:rPr>
              <a:t>envision</a:t>
            </a:r>
            <a:r>
              <a:rPr lang="de-DE" sz="1400" b="1" dirty="0">
                <a:solidFill>
                  <a:schemeClr val="bg1"/>
                </a:solidFill>
              </a:rPr>
              <a:t> </a:t>
            </a:r>
            <a:r>
              <a:rPr lang="de-DE" sz="1400" b="1" dirty="0" err="1">
                <a:solidFill>
                  <a:schemeClr val="bg1"/>
                </a:solidFill>
              </a:rPr>
              <a:t>your</a:t>
            </a:r>
            <a:r>
              <a:rPr lang="de-DE" sz="1400" b="1" dirty="0">
                <a:solidFill>
                  <a:schemeClr val="bg1"/>
                </a:solidFill>
              </a:rPr>
              <a:t> </a:t>
            </a:r>
            <a:r>
              <a:rPr lang="de-DE" sz="1400" b="1" dirty="0" err="1">
                <a:solidFill>
                  <a:schemeClr val="bg1"/>
                </a:solidFill>
              </a:rPr>
              <a:t>role</a:t>
            </a:r>
            <a:r>
              <a:rPr lang="de-DE" sz="1400" b="1" dirty="0">
                <a:solidFill>
                  <a:schemeClr val="bg1"/>
                </a:solidFill>
              </a:rPr>
              <a:t> in a </a:t>
            </a:r>
            <a:r>
              <a:rPr lang="de-DE" sz="1400" b="1" dirty="0" err="1">
                <a:solidFill>
                  <a:schemeClr val="bg1"/>
                </a:solidFill>
              </a:rPr>
              <a:t>start-up</a:t>
            </a:r>
            <a:r>
              <a:rPr lang="de-DE" sz="1400" b="1" dirty="0">
                <a:solidFill>
                  <a:schemeClr val="bg1"/>
                </a:solidFill>
              </a:rPr>
              <a:t>?</a:t>
            </a:r>
          </a:p>
          <a:p>
            <a:r>
              <a:rPr lang="de-DE" sz="1400" b="1" dirty="0" err="1">
                <a:solidFill>
                  <a:schemeClr val="bg1"/>
                </a:solidFill>
              </a:rPr>
              <a:t>What</a:t>
            </a:r>
            <a:r>
              <a:rPr lang="de-DE" sz="1400" b="1" dirty="0">
                <a:solidFill>
                  <a:schemeClr val="bg1"/>
                </a:solidFill>
              </a:rPr>
              <a:t> </a:t>
            </a:r>
            <a:r>
              <a:rPr lang="de-DE" sz="1400" b="1" dirty="0" err="1">
                <a:solidFill>
                  <a:schemeClr val="bg1"/>
                </a:solidFill>
              </a:rPr>
              <a:t>skills</a:t>
            </a:r>
            <a:r>
              <a:rPr lang="de-DE" sz="1400" b="1" dirty="0">
                <a:solidFill>
                  <a:schemeClr val="bg1"/>
                </a:solidFill>
              </a:rPr>
              <a:t> and </a:t>
            </a:r>
            <a:r>
              <a:rPr lang="de-DE" sz="1400" b="1" dirty="0" err="1">
                <a:solidFill>
                  <a:schemeClr val="bg1"/>
                </a:solidFill>
              </a:rPr>
              <a:t>experiences</a:t>
            </a:r>
            <a:r>
              <a:rPr lang="de-DE" sz="1400" b="1" dirty="0">
                <a:solidFill>
                  <a:schemeClr val="bg1"/>
                </a:solidFill>
              </a:rPr>
              <a:t> </a:t>
            </a:r>
            <a:r>
              <a:rPr lang="de-DE" sz="1400" b="1" dirty="0" err="1">
                <a:solidFill>
                  <a:schemeClr val="bg1"/>
                </a:solidFill>
              </a:rPr>
              <a:t>could</a:t>
            </a:r>
            <a:r>
              <a:rPr lang="de-DE" sz="1400" b="1" dirty="0">
                <a:solidFill>
                  <a:schemeClr val="bg1"/>
                </a:solidFill>
              </a:rPr>
              <a:t> </a:t>
            </a:r>
            <a:r>
              <a:rPr lang="de-DE" sz="1400" b="1" dirty="0" err="1">
                <a:solidFill>
                  <a:schemeClr val="bg1"/>
                </a:solidFill>
              </a:rPr>
              <a:t>you</a:t>
            </a:r>
            <a:r>
              <a:rPr lang="de-DE" sz="1400" b="1" dirty="0">
                <a:solidFill>
                  <a:schemeClr val="bg1"/>
                </a:solidFill>
              </a:rPr>
              <a:t> bring </a:t>
            </a:r>
            <a:r>
              <a:rPr lang="de-DE" sz="1400" b="1" dirty="0" err="1">
                <a:solidFill>
                  <a:schemeClr val="bg1"/>
                </a:solidFill>
              </a:rPr>
              <a:t>to</a:t>
            </a:r>
            <a:r>
              <a:rPr lang="de-DE" sz="1400" b="1" dirty="0">
                <a:solidFill>
                  <a:schemeClr val="bg1"/>
                </a:solidFill>
              </a:rPr>
              <a:t> a </a:t>
            </a:r>
            <a:r>
              <a:rPr lang="de-DE" sz="1400" b="1" dirty="0" err="1">
                <a:solidFill>
                  <a:schemeClr val="bg1"/>
                </a:solidFill>
              </a:rPr>
              <a:t>start-up</a:t>
            </a:r>
            <a:r>
              <a:rPr lang="de-DE" sz="1400" b="1" dirty="0">
                <a:solidFill>
                  <a:schemeClr val="bg1"/>
                </a:solidFill>
              </a:rPr>
              <a:t> </a:t>
            </a:r>
            <a:r>
              <a:rPr lang="de-DE" sz="1400" b="1" dirty="0" err="1">
                <a:solidFill>
                  <a:schemeClr val="bg1"/>
                </a:solidFill>
              </a:rPr>
              <a:t>team</a:t>
            </a:r>
            <a:r>
              <a:rPr lang="de-DE" sz="1400" b="1" dirty="0">
                <a:solidFill>
                  <a:schemeClr val="bg1"/>
                </a:solidFill>
              </a:rPr>
              <a:t>?</a:t>
            </a:r>
          </a:p>
          <a:p>
            <a:endParaRPr lang="de-DE" sz="1000" b="1" dirty="0"/>
          </a:p>
          <a:p>
            <a:endParaRPr lang="de-DE" sz="1000" dirty="0"/>
          </a:p>
        </p:txBody>
      </p:sp>
    </p:spTree>
    <p:extLst>
      <p:ext uri="{BB962C8B-B14F-4D97-AF65-F5344CB8AC3E}">
        <p14:creationId xmlns:p14="http://schemas.microsoft.com/office/powerpoint/2010/main" val="34888286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>
            <a:extLst>
              <a:ext uri="{FF2B5EF4-FFF2-40B4-BE49-F238E27FC236}">
                <a16:creationId xmlns:a16="http://schemas.microsoft.com/office/drawing/2014/main" id="{B62FC539-2D2F-4171-8214-F6CAB0F4E173}"/>
              </a:ext>
            </a:extLst>
          </p:cNvPr>
          <p:cNvSpPr/>
          <p:nvPr/>
        </p:nvSpPr>
        <p:spPr>
          <a:xfrm>
            <a:off x="0" y="78382"/>
            <a:ext cx="12192000" cy="65531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de-DE" sz="3000" b="1" dirty="0"/>
              <a:t>	</a:t>
            </a:r>
            <a:r>
              <a:rPr lang="de-DE" sz="3000" b="1" dirty="0" err="1">
                <a:solidFill>
                  <a:srgbClr val="F39300"/>
                </a:solidFill>
              </a:rPr>
              <a:t>Your</a:t>
            </a:r>
            <a:r>
              <a:rPr lang="de-DE" sz="3000" b="1" dirty="0">
                <a:solidFill>
                  <a:srgbClr val="F39300"/>
                </a:solidFill>
              </a:rPr>
              <a:t> Name (+ </a:t>
            </a:r>
            <a:r>
              <a:rPr lang="de-DE" sz="3000" b="1" dirty="0" err="1">
                <a:solidFill>
                  <a:srgbClr val="F39300"/>
                </a:solidFill>
              </a:rPr>
              <a:t>your</a:t>
            </a:r>
            <a:r>
              <a:rPr lang="de-DE" sz="3000" b="1" dirty="0">
                <a:solidFill>
                  <a:srgbClr val="F39300"/>
                </a:solidFill>
              </a:rPr>
              <a:t> </a:t>
            </a:r>
            <a:r>
              <a:rPr lang="de-DE" sz="3000" b="1" dirty="0" err="1">
                <a:solidFill>
                  <a:srgbClr val="F39300"/>
                </a:solidFill>
              </a:rPr>
              <a:t>university</a:t>
            </a:r>
            <a:r>
              <a:rPr lang="de-DE" sz="3000" b="1" dirty="0">
                <a:solidFill>
                  <a:srgbClr val="F39300"/>
                </a:solidFill>
              </a:rPr>
              <a:t>)</a:t>
            </a:r>
          </a:p>
        </p:txBody>
      </p:sp>
      <p:sp>
        <p:nvSpPr>
          <p:cNvPr id="6" name="Rechteck 5">
            <a:extLst>
              <a:ext uri="{FF2B5EF4-FFF2-40B4-BE49-F238E27FC236}">
                <a16:creationId xmlns:a16="http://schemas.microsoft.com/office/drawing/2014/main" id="{26D86EC5-1D34-4728-AE5B-BC6E70EEF9F6}"/>
              </a:ext>
            </a:extLst>
          </p:cNvPr>
          <p:cNvSpPr/>
          <p:nvPr/>
        </p:nvSpPr>
        <p:spPr>
          <a:xfrm>
            <a:off x="4739268" y="884308"/>
            <a:ext cx="3818805" cy="5973692"/>
          </a:xfrm>
          <a:prstGeom prst="rect">
            <a:avLst/>
          </a:prstGeom>
          <a:solidFill>
            <a:srgbClr val="CAB090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US" sz="1400" b="1" dirty="0">
                <a:solidFill>
                  <a:schemeClr val="bg1"/>
                </a:solidFill>
              </a:rPr>
              <a:t>Do you have first ideas on solving the problem(s)?</a:t>
            </a:r>
            <a:endParaRPr lang="de-DE" sz="1400" b="1" dirty="0">
              <a:solidFill>
                <a:schemeClr val="bg1"/>
              </a:solidFill>
            </a:endParaRPr>
          </a:p>
        </p:txBody>
      </p:sp>
      <p:pic>
        <p:nvPicPr>
          <p:cNvPr id="13" name="Grafik 12">
            <a:extLst>
              <a:ext uri="{FF2B5EF4-FFF2-40B4-BE49-F238E27FC236}">
                <a16:creationId xmlns:a16="http://schemas.microsoft.com/office/drawing/2014/main" id="{E0014223-3A53-4C60-9AB9-2F7EF584340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10800000" flipH="1" flipV="1">
            <a:off x="9001760" y="38879"/>
            <a:ext cx="2919256" cy="615567"/>
          </a:xfrm>
          <a:prstGeom prst="rect">
            <a:avLst/>
          </a:prstGeom>
        </p:spPr>
      </p:pic>
      <p:sp>
        <p:nvSpPr>
          <p:cNvPr id="10" name="Rechteck 9">
            <a:extLst>
              <a:ext uri="{FF2B5EF4-FFF2-40B4-BE49-F238E27FC236}">
                <a16:creationId xmlns:a16="http://schemas.microsoft.com/office/drawing/2014/main" id="{122BC75C-040E-4DFF-B871-FFBE9031E19E}"/>
              </a:ext>
            </a:extLst>
          </p:cNvPr>
          <p:cNvSpPr/>
          <p:nvPr/>
        </p:nvSpPr>
        <p:spPr>
          <a:xfrm>
            <a:off x="0" y="884308"/>
            <a:ext cx="4786284" cy="2981839"/>
          </a:xfrm>
          <a:prstGeom prst="rect">
            <a:avLst/>
          </a:prstGeom>
          <a:solidFill>
            <a:srgbClr val="F39200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de-DE" sz="1400" b="1" dirty="0">
                <a:solidFill>
                  <a:schemeClr val="bg1"/>
                </a:solidFill>
              </a:rPr>
              <a:t>Can </a:t>
            </a:r>
            <a:r>
              <a:rPr lang="de-DE" sz="1400" b="1" dirty="0" err="1">
                <a:solidFill>
                  <a:schemeClr val="bg1"/>
                </a:solidFill>
              </a:rPr>
              <a:t>you</a:t>
            </a:r>
            <a:r>
              <a:rPr lang="de-DE" sz="1400" b="1" dirty="0">
                <a:solidFill>
                  <a:schemeClr val="bg1"/>
                </a:solidFill>
              </a:rPr>
              <a:t> </a:t>
            </a:r>
            <a:r>
              <a:rPr lang="de-DE" sz="1400" b="1" dirty="0" err="1">
                <a:solidFill>
                  <a:schemeClr val="bg1"/>
                </a:solidFill>
              </a:rPr>
              <a:t>name</a:t>
            </a:r>
            <a:r>
              <a:rPr lang="de-DE" sz="1400" b="1" dirty="0">
                <a:solidFill>
                  <a:schemeClr val="bg1"/>
                </a:solidFill>
              </a:rPr>
              <a:t> a </a:t>
            </a:r>
            <a:r>
              <a:rPr lang="de-DE" sz="1400" b="1" dirty="0" err="1">
                <a:solidFill>
                  <a:schemeClr val="bg1"/>
                </a:solidFill>
              </a:rPr>
              <a:t>general</a:t>
            </a:r>
            <a:r>
              <a:rPr lang="de-DE" sz="1400" b="1" dirty="0">
                <a:solidFill>
                  <a:schemeClr val="bg1"/>
                </a:solidFill>
              </a:rPr>
              <a:t> </a:t>
            </a:r>
            <a:r>
              <a:rPr lang="de-DE" sz="1400" b="1" dirty="0" err="1">
                <a:solidFill>
                  <a:schemeClr val="bg1"/>
                </a:solidFill>
              </a:rPr>
              <a:t>problem</a:t>
            </a:r>
            <a:r>
              <a:rPr lang="de-DE" sz="1400" b="1" dirty="0">
                <a:solidFill>
                  <a:schemeClr val="bg1"/>
                </a:solidFill>
              </a:rPr>
              <a:t> </a:t>
            </a:r>
            <a:r>
              <a:rPr lang="de-DE" sz="1400" b="1" dirty="0" err="1">
                <a:solidFill>
                  <a:schemeClr val="bg1"/>
                </a:solidFill>
              </a:rPr>
              <a:t>that</a:t>
            </a:r>
            <a:r>
              <a:rPr lang="de-DE" sz="1400" b="1" dirty="0">
                <a:solidFill>
                  <a:schemeClr val="bg1"/>
                </a:solidFill>
              </a:rPr>
              <a:t> </a:t>
            </a:r>
            <a:r>
              <a:rPr lang="de-DE" sz="1400" b="1" dirty="0" err="1">
                <a:solidFill>
                  <a:schemeClr val="bg1"/>
                </a:solidFill>
              </a:rPr>
              <a:t>needs</a:t>
            </a:r>
            <a:r>
              <a:rPr lang="de-DE" sz="1400" b="1" dirty="0">
                <a:solidFill>
                  <a:schemeClr val="bg1"/>
                </a:solidFill>
              </a:rPr>
              <a:t> an innovative </a:t>
            </a:r>
            <a:r>
              <a:rPr lang="de-DE" sz="1400" b="1" dirty="0" err="1">
                <a:solidFill>
                  <a:schemeClr val="bg1"/>
                </a:solidFill>
              </a:rPr>
              <a:t>solution</a:t>
            </a:r>
            <a:r>
              <a:rPr lang="de-DE" sz="1400" b="1" dirty="0">
                <a:solidFill>
                  <a:schemeClr val="bg1"/>
                </a:solidFill>
              </a:rPr>
              <a:t>?</a:t>
            </a:r>
          </a:p>
        </p:txBody>
      </p:sp>
      <p:sp>
        <p:nvSpPr>
          <p:cNvPr id="12" name="Rechteck 11">
            <a:extLst>
              <a:ext uri="{FF2B5EF4-FFF2-40B4-BE49-F238E27FC236}">
                <a16:creationId xmlns:a16="http://schemas.microsoft.com/office/drawing/2014/main" id="{D2728FE3-F48A-4D43-8EB3-182C31333A79}"/>
              </a:ext>
            </a:extLst>
          </p:cNvPr>
          <p:cNvSpPr/>
          <p:nvPr/>
        </p:nvSpPr>
        <p:spPr>
          <a:xfrm>
            <a:off x="0" y="3866147"/>
            <a:ext cx="4786284" cy="2991853"/>
          </a:xfrm>
          <a:prstGeom prst="rect">
            <a:avLst/>
          </a:prstGeom>
          <a:solidFill>
            <a:srgbClr val="FFC775"/>
          </a:solidFill>
          <a:ln w="76200" cap="flat" cmpd="sng" algn="ctr">
            <a:noFill/>
            <a:prstDash val="solid"/>
          </a:ln>
          <a:effectLst/>
        </p:spPr>
        <p:txBody>
          <a:bodyPr rtlCol="0" anchor="t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IN" sz="1400" b="1" dirty="0">
                <a:solidFill>
                  <a:schemeClr val="bg1"/>
                </a:solidFill>
              </a:rPr>
              <a:t>Any further problem statements? (optional)</a:t>
            </a:r>
            <a:endParaRPr lang="de-DE" sz="1400" b="1" dirty="0">
              <a:solidFill>
                <a:schemeClr val="bg1"/>
              </a:solidFill>
            </a:endParaRPr>
          </a:p>
        </p:txBody>
      </p:sp>
      <p:sp>
        <p:nvSpPr>
          <p:cNvPr id="14" name="Rechteck 13">
            <a:extLst>
              <a:ext uri="{FF2B5EF4-FFF2-40B4-BE49-F238E27FC236}">
                <a16:creationId xmlns:a16="http://schemas.microsoft.com/office/drawing/2014/main" id="{687EDF49-C41B-4FD5-AE21-79183E18D2CB}"/>
              </a:ext>
            </a:extLst>
          </p:cNvPr>
          <p:cNvSpPr/>
          <p:nvPr/>
        </p:nvSpPr>
        <p:spPr>
          <a:xfrm>
            <a:off x="8551594" y="884308"/>
            <a:ext cx="3640406" cy="2981839"/>
          </a:xfrm>
          <a:prstGeom prst="rect">
            <a:avLst/>
          </a:prstGeom>
          <a:solidFill>
            <a:srgbClr val="C7C7C7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US" sz="1400" b="1" dirty="0">
                <a:solidFill>
                  <a:schemeClr val="bg1"/>
                </a:solidFill>
              </a:rPr>
              <a:t>Is there a connection between your problem statement(s) and Germany?</a:t>
            </a:r>
            <a:endParaRPr lang="de-DE" sz="1400" b="1" dirty="0">
              <a:solidFill>
                <a:schemeClr val="bg1"/>
              </a:solidFill>
            </a:endParaRPr>
          </a:p>
        </p:txBody>
      </p:sp>
      <p:sp>
        <p:nvSpPr>
          <p:cNvPr id="15" name="Rechteck 14">
            <a:extLst>
              <a:ext uri="{FF2B5EF4-FFF2-40B4-BE49-F238E27FC236}">
                <a16:creationId xmlns:a16="http://schemas.microsoft.com/office/drawing/2014/main" id="{16CE581C-6312-4C81-AEB0-F4C8C1F9C86A}"/>
              </a:ext>
            </a:extLst>
          </p:cNvPr>
          <p:cNvSpPr/>
          <p:nvPr/>
        </p:nvSpPr>
        <p:spPr>
          <a:xfrm>
            <a:off x="8544572" y="3866147"/>
            <a:ext cx="3653907" cy="2991853"/>
          </a:xfrm>
          <a:prstGeom prst="rect">
            <a:avLst/>
          </a:prstGeom>
          <a:solidFill>
            <a:srgbClr val="A39F9F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GB" sz="1400" b="1" dirty="0">
                <a:solidFill>
                  <a:schemeClr val="bg1"/>
                </a:solidFill>
              </a:rPr>
              <a:t>What advantages does a multinational team have in solving the problem(s)?</a:t>
            </a:r>
            <a:endParaRPr lang="de-DE" sz="1400" b="1" dirty="0">
              <a:solidFill>
                <a:schemeClr val="bg1"/>
              </a:solidFill>
            </a:endParaRPr>
          </a:p>
          <a:p>
            <a:pPr algn="ctr"/>
            <a:endParaRPr lang="de-DE" sz="1400" b="1" dirty="0">
              <a:solidFill>
                <a:schemeClr val="dk1"/>
              </a:solidFill>
            </a:endParaRPr>
          </a:p>
          <a:p>
            <a:pPr algn="ctr"/>
            <a:endParaRPr lang="de-DE" sz="1400" b="1" dirty="0">
              <a:solidFill>
                <a:schemeClr val="dk1"/>
              </a:solidFill>
            </a:endParaRPr>
          </a:p>
          <a:p>
            <a:pPr algn="ctr"/>
            <a:endParaRPr lang="de-DE" sz="1400" b="1" dirty="0">
              <a:solidFill>
                <a:schemeClr val="dk1"/>
              </a:solidFill>
            </a:endParaRPr>
          </a:p>
          <a:p>
            <a:pPr algn="ctr"/>
            <a:endParaRPr lang="de-DE" sz="1400" b="1" dirty="0">
              <a:solidFill>
                <a:schemeClr val="dk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45434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155</Words>
  <Application>Microsoft Macintosh PowerPoint</Application>
  <PresentationFormat>Breitbild</PresentationFormat>
  <Paragraphs>20</Paragraphs>
  <Slides>2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Leonhard Riedel</dc:creator>
  <cp:lastModifiedBy>Microsoft Office User</cp:lastModifiedBy>
  <cp:revision>4</cp:revision>
  <dcterms:created xsi:type="dcterms:W3CDTF">2021-04-01T12:46:13Z</dcterms:created>
  <dcterms:modified xsi:type="dcterms:W3CDTF">2022-05-17T09:00:01Z</dcterms:modified>
</cp:coreProperties>
</file>